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72" r:id="rId4"/>
    <p:sldId id="270" r:id="rId5"/>
    <p:sldId id="258" r:id="rId6"/>
    <p:sldId id="274" r:id="rId7"/>
    <p:sldId id="271" r:id="rId8"/>
    <p:sldId id="275" r:id="rId9"/>
    <p:sldId id="273" r:id="rId10"/>
    <p:sldId id="276" r:id="rId11"/>
    <p:sldId id="259" r:id="rId12"/>
    <p:sldId id="260" r:id="rId13"/>
    <p:sldId id="262" r:id="rId14"/>
    <p:sldId id="263" r:id="rId15"/>
    <p:sldId id="264" r:id="rId16"/>
    <p:sldId id="277" r:id="rId17"/>
    <p:sldId id="278" r:id="rId18"/>
    <p:sldId id="268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255" autoAdjust="0"/>
    <p:restoredTop sz="91889" autoAdjust="0"/>
  </p:normalViewPr>
  <p:slideViewPr>
    <p:cSldViewPr snapToGrid="0">
      <p:cViewPr varScale="1">
        <p:scale>
          <a:sx n="98" d="100"/>
          <a:sy n="98" d="100"/>
        </p:scale>
        <p:origin x="283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5A32B9-CCA9-40A7-B53C-735C0EBEC41C}" type="datetimeFigureOut">
              <a:rPr lang="en-US" smtClean="0"/>
              <a:t>12/18/2021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B523C1-A81E-41B6-8F34-21D22FA8B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9126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FCOS: Fully Convolutional One-Stage Object Detection</a:t>
            </a:r>
          </a:p>
          <a:p>
            <a:r>
              <a:rPr lang="en-US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ATSS: Adaptive Training Sample Selection</a:t>
            </a:r>
          </a:p>
          <a:p>
            <a:r>
              <a:rPr lang="en-US" dirty="0" err="1"/>
              <a:t>RepPoints</a:t>
            </a:r>
            <a:r>
              <a:rPr lang="en-US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: Representative Points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523C1-A81E-41B6-8F34-21D22FA8BFA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2322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After passing through scale-aware attention module, the feature maps become more sensitive to the scale differences of foreground objects.</a:t>
            </a:r>
          </a:p>
          <a:p>
            <a:r>
              <a:rPr lang="en-US" dirty="0"/>
              <a:t>After passing through spatial-aware attention module, the feature maps become sparser and more focused on discriminative spatial locations of foreground objects.</a:t>
            </a:r>
          </a:p>
          <a:p>
            <a:r>
              <a:rPr lang="en-US" dirty="0"/>
              <a:t>After passing through task-aware attention module, the feature maps re-form into different activations based on the requirements of different down-stream tasks.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523C1-A81E-41B6-8F34-21D22FA8BFA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7972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Dynamically fuse features of different scales based on their semantic importance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523C1-A81E-41B6-8F34-21D22FA8BFA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0895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one-stage detectors, only attach one unified branch and then append various types of predictions to the end of head.</a:t>
            </a:r>
          </a:p>
          <a:p>
            <a:r>
              <a:rPr lang="en-US" dirty="0"/>
              <a:t>In two-stage detectors, task-aware attention is used to replace original fully connected layers.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523C1-A81E-41B6-8F34-21D22FA8BFA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4775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800" b="0" i="0" u="none" strike="noStrike" baseline="0" dirty="0">
                <a:latin typeface="NimbusRomNo9L-Regu"/>
              </a:rPr>
              <a:t>If it is not specifically mentioned, dynamic head is trained with the ATSS framework.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523C1-A81E-41B6-8F34-21D22FA8BFA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68828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baseline="0" dirty="0">
                <a:latin typeface="NimbusRomNo9L-Regu"/>
              </a:rPr>
              <a:t>If it is not specifically mentioned, dynamic head is trained with the ATSS framework.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523C1-A81E-41B6-8F34-21D22FA8BFA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2928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AE2F6-1548-47CE-8C4C-BF92BFE5DC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0CAE34-BA7A-4DFD-ADFF-EEE0882D17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D392E2-8E21-4BD2-9934-D4E5F70065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7512F-006E-4192-BA2E-45C08FA77A7C}" type="datetime1">
              <a:rPr lang="en-US" smtClean="0"/>
              <a:t>12/18/2021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DCEDBE-AC5B-437D-AECD-07DA9C1391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Automation Lab – Sungkyunkwan University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6460CB-1743-4B46-9A12-9615500B0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1DBD2-BC0B-428D-84E8-6A01E1048B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9902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CF33EE-10AA-48BF-8D67-0386C3445E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0CABE9-1BF2-4723-9396-9BE71564B1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5E6114-93D9-4B9F-BB22-4D44855E5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FA775D-DE76-42B7-9914-758AAA459005}" type="datetime1">
              <a:rPr lang="en-US" smtClean="0"/>
              <a:t>12/18/2021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251BDF-DDE9-448E-84EE-11F89914F9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Automation Lab – Sungkyunkwan University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883377-FDEE-4930-B3F6-8BD67FFCD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1DBD2-BC0B-428D-84E8-6A01E1048B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131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A5471BA-3AC2-402E-B226-163C9F37650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C109AD1-06C5-4134-8FA6-F52ACCBF05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97C054-46AD-45E4-A2B7-06E40B6EE0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8CF3D1-1E3D-42CF-B093-5E4CA192A98F}" type="datetime1">
              <a:rPr lang="en-US" smtClean="0"/>
              <a:t>12/18/2021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81753E-F91A-42B0-9269-FD13D7A66F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Automation Lab – Sungkyunkwan University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07036-D45E-41B2-AF2F-68B44ABF2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1DBD2-BC0B-428D-84E8-6A01E1048B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2618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34EF00-D776-4C3E-B13B-666A49F24F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BE1C76-EEAE-4213-88E4-22AA829F25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CC943B-2E9F-4E24-AFF8-63EDC646F0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9CB09-6D0A-49C3-BBE8-DA46CAFF6D9B}" type="datetime1">
              <a:rPr lang="en-US" smtClean="0"/>
              <a:t>12/18/2021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3D333F-E0BF-4EA8-B1D6-B942C6D127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Automation Lab – Sungkyunkwan University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FC441B-FA5C-4A6D-980C-0431F53F7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1DBD2-BC0B-428D-84E8-6A01E1048B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7308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C44E4-9143-4D73-860C-8B41F8EEA1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277CCC-4CCA-4140-9E0F-A51A39D7F6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E4B7E2-86C8-4580-8C62-CC2F73DAB5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8FF9D-4B95-4D2B-B176-FC7953193C2C}" type="datetime1">
              <a:rPr lang="en-US" smtClean="0"/>
              <a:t>12/18/2021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19D706-30DD-49D8-B434-4DA2D243B7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Automation Lab – Sungkyunkwan University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A33250-A5FA-4D77-9036-F95467F365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1DBD2-BC0B-428D-84E8-6A01E1048B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2033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58A0C-8531-49E2-8096-C3E7F7DBB6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B52473-4F94-4D04-B3B5-941F3965648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7299BE-BC30-4BE0-9C89-6E6C6E6667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68F13A-EDB5-4A5B-894F-386708AEDA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A02CD-060F-421E-8A89-94C5C462049D}" type="datetime1">
              <a:rPr lang="en-US" smtClean="0"/>
              <a:t>12/18/2021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4DA381-2B5B-4555-9FE5-32865B4F42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Automation Lab – Sungkyunkwan University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14F2C3-CB36-4647-90F1-86C3322B7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1DBD2-BC0B-428D-84E8-6A01E1048B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6107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4E096D-CEB1-4FC7-AC6C-904017F53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CC0B65-3411-403E-A039-33D50C8CF8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F42BDF-C0DA-464E-8310-3382E8880A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CFA580-3EF2-421F-A682-69288AA0AB0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066227D-8191-4D85-8CD1-805C62C6BF1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94DAA7-00B4-43D5-972E-A11628D0D6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C4A19-FECF-4D26-A194-105494CBD51D}" type="datetime1">
              <a:rPr lang="en-US" smtClean="0"/>
              <a:t>12/18/2021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00D8573-B517-4819-AAB3-DCAB5E0A3E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Automation Lab – Sungkyunkwan University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B46C79D-7A8B-49D8-AB46-A81A04581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1DBD2-BC0B-428D-84E8-6A01E1048B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777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F09F2-6E81-4804-B8E9-4A4161A1D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A1F41E-469C-49FC-B76B-595ACF7E10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2952C-54B2-44A4-A7AB-B8CA9C7F91BC}" type="datetime1">
              <a:rPr lang="en-US" smtClean="0"/>
              <a:t>12/18/2021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EAC49B-711A-4A8C-A383-F3D918BF1C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Automation Lab – Sungkyunkwan University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F418EE-2ECB-430D-89D2-3F2F2D861A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1DBD2-BC0B-428D-84E8-6A01E1048B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1827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599183-2D1A-46AD-B04C-28C9835EB7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FA725-31FE-4A35-A69B-3A0A7691FA5A}" type="datetime1">
              <a:rPr lang="en-US" smtClean="0"/>
              <a:t>12/18/2021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7A699FF-1F8A-4C5D-9530-7123A29626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Automation Lab – Sungkyunkwan University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4D4915-D3F4-442E-8D75-3D5301754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1DBD2-BC0B-428D-84E8-6A01E1048B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0517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ECC448-4EF7-4430-9C16-483CEE6C6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855E6C-2ECD-473A-8113-94EC547D00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F4F3D9-427D-4888-98FD-17EB171F32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DDDFB4-E165-4D8D-A539-96808B7963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11137E-E760-46E8-A1A8-268A362A8A0B}" type="datetime1">
              <a:rPr lang="en-US" smtClean="0"/>
              <a:t>12/18/2021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2DB3B4-41AB-49D9-BD7B-9F94D3877D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Automation Lab – Sungkyunkwan University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D532C6-5759-4F36-9AB0-596A4049B3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1DBD2-BC0B-428D-84E8-6A01E1048B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7948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C3FFCE-58CE-4912-89F5-FCB955CF3D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FDE4BB7-45CE-4C49-86BE-1AC58EE3439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7BAC60-E0C1-4063-B0C0-FA130DF9D2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85213C-806E-485E-A2F6-A535B43B7B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9EB26-94E5-4059-8132-B874A385F531}" type="datetime1">
              <a:rPr lang="en-US" smtClean="0"/>
              <a:t>12/18/2021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88E578-2C40-4273-80CD-DD3C3B6AD4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Automation Lab – Sungkyunkwan University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6716EB-CC22-42A7-9566-07C9F106C5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1DBD2-BC0B-428D-84E8-6A01E1048B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3576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BC6441B-9454-4C09-AABA-8198FD5D26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872732-9D5B-44AB-B438-896860CBAD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E8DC45-557C-4DA8-8CB4-B8B782F5D0E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8E4FE1-D5C5-45E0-8CCF-F4C4EDF39F9C}" type="datetime1">
              <a:rPr lang="en-US" smtClean="0"/>
              <a:t>12/18/2021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8874DC-4627-4EF1-B2A7-5D227DF196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Automation Lab – Sungkyunkwan University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B039BF-B40C-41D0-A22A-298D540DBD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31DBD2-BC0B-428D-84E8-6A01E1048B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610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52915B-66E1-4EFE-8B29-0FD62D3B50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836738"/>
            <a:ext cx="9144000" cy="2387600"/>
          </a:xfrm>
        </p:spPr>
        <p:txBody>
          <a:bodyPr>
            <a:normAutofit/>
          </a:bodyPr>
          <a:lstStyle/>
          <a:p>
            <a:r>
              <a:rPr lang="en-US" b="1" dirty="0"/>
              <a:t>Dynamic Head: </a:t>
            </a:r>
            <a:br>
              <a:rPr lang="en-US" dirty="0"/>
            </a:br>
            <a:r>
              <a:rPr lang="en-US" sz="4800" dirty="0"/>
              <a:t>Unifying Object Detection Heads with Attentions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B1573C-8AA8-473E-A3E4-60B67CB8F1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16413"/>
            <a:ext cx="9144000" cy="1655762"/>
          </a:xfrm>
        </p:spPr>
        <p:txBody>
          <a:bodyPr>
            <a:normAutofit/>
          </a:bodyPr>
          <a:lstStyle/>
          <a:p>
            <a:r>
              <a:rPr lang="en-US" dirty="0" err="1"/>
              <a:t>Xiyang</a:t>
            </a:r>
            <a:r>
              <a:rPr lang="en-US" dirty="0"/>
              <a:t> Dai et al - Microsoft Redmond</a:t>
            </a:r>
            <a:br>
              <a:rPr lang="en-US" dirty="0"/>
            </a:br>
            <a:r>
              <a:rPr lang="en-US" dirty="0"/>
              <a:t>CVPR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DE75CE-7A24-49EC-8C1F-D10743AA9D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Automation Lab – Sungkyunkwan University</a:t>
            </a:r>
          </a:p>
        </p:txBody>
      </p:sp>
    </p:spTree>
    <p:extLst>
      <p:ext uri="{BB962C8B-B14F-4D97-AF65-F5344CB8AC3E}">
        <p14:creationId xmlns:p14="http://schemas.microsoft.com/office/powerpoint/2010/main" val="3538690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52629-737D-4220-B204-957A8B0C3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Head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CDD934F-97C3-4AD0-B64F-70111E99847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spcBef>
                    <a:spcPts val="1200"/>
                  </a:spcBef>
                  <a:spcAft>
                    <a:spcPts val="600"/>
                  </a:spcAft>
                </a:pPr>
                <a:r>
                  <a:rPr lang="en-US" b="1" dirty="0"/>
                  <a:t>Task-aware Attention:</a:t>
                </a:r>
              </a:p>
              <a:p>
                <a:pPr marL="457200" lvl="1" indent="0">
                  <a:spcBef>
                    <a:spcPts val="1200"/>
                  </a:spcBef>
                  <a:spcAft>
                    <a:spcPts val="600"/>
                  </a:spcAft>
                  <a:buNone/>
                </a:pPr>
                <a:r>
                  <a:rPr lang="en-US" dirty="0"/>
                  <a:t>Dynamically direct different features channels to favor different task.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457200" lvl="1" indent="0">
                  <a:spcBef>
                    <a:spcPts val="1200"/>
                  </a:spcBef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ℱ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max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ℱ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ℱ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ℱ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ℱ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marL="457200" lvl="1" indent="0">
                  <a:spcBef>
                    <a:spcPts val="1200"/>
                  </a:spcBef>
                  <a:spcAft>
                    <a:spcPts val="600"/>
                  </a:spcAft>
                  <a:buNone/>
                </a:pPr>
                <a:r>
                  <a:rPr lang="en-US" dirty="0"/>
                  <a:t>where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</m:e>
                    </m:d>
                  </m:oMath>
                </a14:m>
                <a:r>
                  <a:rPr lang="en-US" dirty="0"/>
                  <a:t> is a hyper function that learns to control the activation thresholds*. </a:t>
                </a:r>
              </a:p>
              <a:p>
                <a:pPr>
                  <a:spcBef>
                    <a:spcPts val="1200"/>
                  </a:spcBef>
                  <a:spcAft>
                    <a:spcPts val="600"/>
                  </a:spcAft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CDD934F-97C3-4AD0-B64F-70111E99847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9CA431B-8038-4E40-990F-EEF92C51B8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Automation Lab – Sungkyunkwan University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623119F-70FD-4977-8040-4542F799D5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1DBD2-BC0B-428D-84E8-6A01E1048BE8}" type="slidenum">
              <a:rPr lang="en-US" smtClean="0"/>
              <a:t>10</a:t>
            </a:fld>
            <a:endParaRPr lang="en-US"/>
          </a:p>
        </p:txBody>
      </p:sp>
      <p:sp>
        <p:nvSpPr>
          <p:cNvPr id="6" name="Footer Placeholder 6">
            <a:extLst>
              <a:ext uri="{FF2B5EF4-FFF2-40B4-BE49-F238E27FC236}">
                <a16:creationId xmlns:a16="http://schemas.microsoft.com/office/drawing/2014/main" id="{CAC30EC5-B166-41FE-948E-38913924FD0D}"/>
              </a:ext>
            </a:extLst>
          </p:cNvPr>
          <p:cNvSpPr txBox="1">
            <a:spLocks/>
          </p:cNvSpPr>
          <p:nvPr/>
        </p:nvSpPr>
        <p:spPr>
          <a:xfrm>
            <a:off x="838199" y="6356350"/>
            <a:ext cx="10515599" cy="365125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>
                <a:solidFill>
                  <a:schemeClr val="tx1"/>
                </a:solidFill>
              </a:rPr>
              <a:t>* </a:t>
            </a:r>
            <a:r>
              <a:rPr lang="en-US" dirty="0" err="1">
                <a:solidFill>
                  <a:schemeClr val="tx1"/>
                </a:solidFill>
              </a:rPr>
              <a:t>Yinpeng</a:t>
            </a:r>
            <a:r>
              <a:rPr lang="en-US" dirty="0">
                <a:solidFill>
                  <a:schemeClr val="tx1"/>
                </a:solidFill>
              </a:rPr>
              <a:t> Chen et al – Microsoft Redmon, </a:t>
            </a:r>
            <a:r>
              <a:rPr lang="en-US" b="1" i="1" dirty="0">
                <a:solidFill>
                  <a:schemeClr val="tx1"/>
                </a:solidFill>
              </a:rPr>
              <a:t>Dynamic </a:t>
            </a:r>
            <a:r>
              <a:rPr lang="en-US" b="1" i="1" dirty="0" err="1">
                <a:solidFill>
                  <a:schemeClr val="tx1"/>
                </a:solidFill>
              </a:rPr>
              <a:t>relu</a:t>
            </a:r>
            <a:r>
              <a:rPr lang="en-US" dirty="0">
                <a:solidFill>
                  <a:schemeClr val="tx1"/>
                </a:solidFill>
              </a:rPr>
              <a:t>, ECCV 2020.</a:t>
            </a:r>
          </a:p>
        </p:txBody>
      </p:sp>
    </p:spTree>
    <p:extLst>
      <p:ext uri="{BB962C8B-B14F-4D97-AF65-F5344CB8AC3E}">
        <p14:creationId xmlns:p14="http://schemas.microsoft.com/office/powerpoint/2010/main" val="16391423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7F7D4719-895D-480F-B8BD-56D5F79BEA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Automation Lab – Sungkyunkwan University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7200DA-6CF5-440B-9FF4-9D46E647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C3A112-E950-44AE-9298-B6AEBC86B4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err="1"/>
              <a:t>DyHead</a:t>
            </a:r>
            <a:r>
              <a:rPr lang="en-US" sz="2400" dirty="0"/>
              <a:t> block can be stacked multiple times: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917CEB8-4AB9-4A60-B052-35BF11872B5B}"/>
              </a:ext>
            </a:extLst>
          </p:cNvPr>
          <p:cNvGrpSpPr/>
          <p:nvPr/>
        </p:nvGrpSpPr>
        <p:grpSpPr>
          <a:xfrm>
            <a:off x="2164976" y="2338829"/>
            <a:ext cx="7862047" cy="4382646"/>
            <a:chOff x="2707343" y="2369556"/>
            <a:chExt cx="7862047" cy="438264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05CFAA8-953A-479C-B280-416E0A90EE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348" t="9506" r="3936" b="2170"/>
            <a:stretch/>
          </p:blipFill>
          <p:spPr>
            <a:xfrm>
              <a:off x="2707343" y="2369556"/>
              <a:ext cx="7862046" cy="4013314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95900A7-9EC3-4C2C-86D4-564A83086C06}"/>
                </a:ext>
              </a:extLst>
            </p:cNvPr>
            <p:cNvSpPr txBox="1"/>
            <p:nvPr/>
          </p:nvSpPr>
          <p:spPr>
            <a:xfrm>
              <a:off x="2707344" y="6382870"/>
              <a:ext cx="7862046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Implementation of each attention module</a:t>
              </a:r>
            </a:p>
          </p:txBody>
        </p:sp>
      </p:grp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BA93F975-A152-4646-8735-658B4D2958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1DBD2-BC0B-428D-84E8-6A01E1048BE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3085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0FD08-973F-498D-8B60-F4B7662CF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CCC2485-E63C-495E-BF30-03DB4675A0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err="1"/>
              <a:t>DyHead</a:t>
            </a:r>
            <a:r>
              <a:rPr lang="en-US" sz="2400" dirty="0"/>
              <a:t> block can be integrated into existing detectors to improve their performance:</a:t>
            </a:r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28CB1CB0-00D5-446B-BA18-40E49EF440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Automation Lab – Sungkyunkwan University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01016A10-9DBC-4084-A695-61226F5539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1DBD2-BC0B-428D-84E8-6A01E1048BE8}" type="slidenum">
              <a:rPr lang="en-US" smtClean="0"/>
              <a:t>12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B95003C-27E4-4789-BF7A-F288939140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8266" y="2506662"/>
            <a:ext cx="877546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2272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665E7D-D5BC-42EC-B216-2B41741E2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EDF724-9AF5-4D70-9A49-6495B3C250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F89E3C-5FB0-4FE2-A521-0B05D47E67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424" y="1825625"/>
            <a:ext cx="5607576" cy="38164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A344D0E-4809-42DD-A719-7E84087B311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593"/>
          <a:stretch/>
        </p:blipFill>
        <p:spPr>
          <a:xfrm>
            <a:off x="6513870" y="1825625"/>
            <a:ext cx="5370705" cy="3146086"/>
          </a:xfrm>
          <a:prstGeom prst="rect">
            <a:avLst/>
          </a:prstGeom>
        </p:spPr>
      </p:pic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D2CB6352-0A02-4FDD-A0FA-B74F099ADD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Automation Lab – Sungkyunkwan University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9F9BCC33-71E3-40A0-8C60-59BC4CB74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1DBD2-BC0B-428D-84E8-6A01E1048BE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9966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5A42B6-42F0-4AF9-808E-122B3A516D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 Results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0A47A6F9-0175-4F32-B0D8-C55A7D358C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Automation Lab – Sungkyunkwan University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5047521E-A6AE-4B71-AE55-16FD0AB65D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1DBD2-BC0B-428D-84E8-6A01E1048BE8}" type="slidenum">
              <a:rPr lang="en-US" smtClean="0"/>
              <a:t>14</a:t>
            </a:fld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10F84AE-E384-453E-B327-ADFFC73E99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59687" y="1325561"/>
            <a:ext cx="4379068" cy="5025841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F672727-EA41-4A11-AF29-523EF42774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325561"/>
            <a:ext cx="4859293" cy="5025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3358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36D88E-1C6E-4CCA-9618-8667F4E62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 Results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4A800CF0-8D12-442A-8958-737ABCFA14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3EFCD89B-4BCB-4C28-9B4C-0CFA723D20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Automation Lab – Sungkyunkwan University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69121357-37BB-4DC8-A706-F18ABED31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1DBD2-BC0B-428D-84E8-6A01E1048BE8}" type="slidenum">
              <a:rPr lang="en-US" smtClean="0"/>
              <a:t>15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A5E22B-618D-4625-8882-A8F7313445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3362" y="1825624"/>
            <a:ext cx="9505275" cy="4530725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AF6183F-7112-4788-A9E9-B78B535A7249}"/>
              </a:ext>
            </a:extLst>
          </p:cNvPr>
          <p:cNvSpPr txBox="1">
            <a:spLocks/>
          </p:cNvSpPr>
          <p:nvPr/>
        </p:nvSpPr>
        <p:spPr>
          <a:xfrm>
            <a:off x="838199" y="6356350"/>
            <a:ext cx="10515599" cy="365125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>
                <a:solidFill>
                  <a:schemeClr val="tx1"/>
                </a:solidFill>
              </a:rPr>
              <a:t>* </a:t>
            </a:r>
            <a:r>
              <a:rPr lang="en-US" dirty="0" err="1">
                <a:solidFill>
                  <a:schemeClr val="tx1"/>
                </a:solidFill>
              </a:rPr>
              <a:t>DyHead</a:t>
            </a:r>
            <a:r>
              <a:rPr lang="en-US" dirty="0">
                <a:solidFill>
                  <a:schemeClr val="tx1"/>
                </a:solidFill>
              </a:rPr>
              <a:t> is trained with the ATSS framework</a:t>
            </a:r>
          </a:p>
        </p:txBody>
      </p:sp>
    </p:spTree>
    <p:extLst>
      <p:ext uri="{BB962C8B-B14F-4D97-AF65-F5344CB8AC3E}">
        <p14:creationId xmlns:p14="http://schemas.microsoft.com/office/powerpoint/2010/main" val="28473268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36D88E-1C6E-4CCA-9618-8667F4E62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 Results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4A800CF0-8D12-442A-8958-737ABCFA14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FF1D59F-4338-4BC7-9284-4B48B7DFEC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Automation Lab – Sungkyunkwan University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07C21E8-31A5-4255-9E54-5B5576AEB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1DBD2-BC0B-428D-84E8-6A01E1048BE8}" type="slidenum">
              <a:rPr lang="en-US" smtClean="0"/>
              <a:t>16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1A60C26-C95B-412C-908B-F5D3C5E1B6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091" y="1814332"/>
            <a:ext cx="8153241" cy="4531931"/>
          </a:xfrm>
          <a:prstGeom prst="rect">
            <a:avLst/>
          </a:prstGeom>
        </p:spPr>
      </p:pic>
      <p:sp>
        <p:nvSpPr>
          <p:cNvPr id="8" name="Footer Placeholder 6">
            <a:extLst>
              <a:ext uri="{FF2B5EF4-FFF2-40B4-BE49-F238E27FC236}">
                <a16:creationId xmlns:a16="http://schemas.microsoft.com/office/drawing/2014/main" id="{52EC1E0D-0916-4801-8E1A-F6C3619DDE60}"/>
              </a:ext>
            </a:extLst>
          </p:cNvPr>
          <p:cNvSpPr txBox="1">
            <a:spLocks/>
          </p:cNvSpPr>
          <p:nvPr/>
        </p:nvSpPr>
        <p:spPr>
          <a:xfrm>
            <a:off x="838199" y="6356350"/>
            <a:ext cx="10515599" cy="365125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>
                <a:solidFill>
                  <a:schemeClr val="tx1"/>
                </a:solidFill>
              </a:rPr>
              <a:t>* </a:t>
            </a:r>
            <a:r>
              <a:rPr lang="en-US" dirty="0" err="1">
                <a:solidFill>
                  <a:schemeClr val="tx1"/>
                </a:solidFill>
              </a:rPr>
              <a:t>DyHead</a:t>
            </a:r>
            <a:r>
              <a:rPr lang="en-US" dirty="0">
                <a:solidFill>
                  <a:schemeClr val="tx1"/>
                </a:solidFill>
              </a:rPr>
              <a:t> is trained with the ATSS framework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F981C23-B08A-4E7C-BE4C-3F7D5335F7C8}"/>
              </a:ext>
            </a:extLst>
          </p:cNvPr>
          <p:cNvGrpSpPr/>
          <p:nvPr/>
        </p:nvGrpSpPr>
        <p:grpSpPr>
          <a:xfrm>
            <a:off x="8816102" y="4503354"/>
            <a:ext cx="2819557" cy="2049964"/>
            <a:chOff x="8816102" y="4503354"/>
            <a:chExt cx="2819557" cy="2049964"/>
          </a:xfrm>
        </p:grpSpPr>
        <p:graphicFrame>
          <p:nvGraphicFramePr>
            <p:cNvPr id="6" name="Table 4">
              <a:extLst>
                <a:ext uri="{FF2B5EF4-FFF2-40B4-BE49-F238E27FC236}">
                  <a16:creationId xmlns:a16="http://schemas.microsoft.com/office/drawing/2014/main" id="{07319705-4292-46F6-89CE-713DC15794FA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3456645923"/>
                </p:ext>
              </p:extLst>
            </p:nvPr>
          </p:nvGraphicFramePr>
          <p:xfrm>
            <a:off x="8991441" y="4503354"/>
            <a:ext cx="2468880" cy="1545372"/>
          </p:xfrm>
          <a:graphic>
            <a:graphicData uri="http://schemas.openxmlformats.org/drawingml/2006/table">
              <a:tbl>
                <a:tblPr firstRow="1" bandRow="1">
                  <a:tableStyleId>{5940675A-B579-460E-94D1-54222C63F5DA}</a:tableStyleId>
                </a:tblPr>
                <a:tblGrid>
                  <a:gridCol w="868680">
                    <a:extLst>
                      <a:ext uri="{9D8B030D-6E8A-4147-A177-3AD203B41FA5}">
                        <a16:colId xmlns:a16="http://schemas.microsoft.com/office/drawing/2014/main" val="4081621682"/>
                      </a:ext>
                    </a:extLst>
                  </a:gridCol>
                  <a:gridCol w="1051560">
                    <a:extLst>
                      <a:ext uri="{9D8B030D-6E8A-4147-A177-3AD203B41FA5}">
                        <a16:colId xmlns:a16="http://schemas.microsoft.com/office/drawing/2014/main" val="999830101"/>
                      </a:ext>
                    </a:extLst>
                  </a:gridCol>
                  <a:gridCol w="548640">
                    <a:extLst>
                      <a:ext uri="{9D8B030D-6E8A-4147-A177-3AD203B41FA5}">
                        <a16:colId xmlns:a16="http://schemas.microsoft.com/office/drawing/2014/main" val="1140497738"/>
                      </a:ext>
                    </a:extLst>
                  </a:gridCol>
                </a:tblGrid>
                <a:tr h="268087">
                  <a:tc>
                    <a:txBody>
                      <a:bodyPr/>
                      <a:lstStyle/>
                      <a:p>
                        <a:pPr algn="ctr"/>
                        <a:r>
                          <a:rPr lang="en-US" sz="1400" dirty="0"/>
                          <a:t>Method</a:t>
                        </a:r>
                      </a:p>
                    </a:txBody>
                    <a:tcPr anchor="ctr"/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sz="1400" dirty="0"/>
                          <a:t>Backbone</a:t>
                        </a:r>
                      </a:p>
                    </a:txBody>
                    <a:tcPr anchor="ctr"/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sz="1400" dirty="0"/>
                          <a:t>AP</a:t>
                        </a:r>
                      </a:p>
                    </a:txBody>
                    <a:tcPr anchor="ctr"/>
                  </a:tc>
                  <a:extLst>
                    <a:ext uri="{0D108BD9-81ED-4DB2-BD59-A6C34878D82A}">
                      <a16:rowId xmlns:a16="http://schemas.microsoft.com/office/drawing/2014/main" val="1508750375"/>
                    </a:ext>
                  </a:extLst>
                </a:tr>
                <a:tr h="268087"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lang="en-US" sz="1400" dirty="0"/>
                          <a:t>HTC++</a:t>
                        </a:r>
                      </a:p>
                    </a:txBody>
                    <a:tcPr anchor="ctr"/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sz="1400" b="0" u="none" strike="noStrike" kern="1200" baseline="0" dirty="0" err="1">
                            <a:solidFill>
                              <a:schemeClr val="dk1"/>
                            </a:solidFill>
                          </a:rPr>
                          <a:t>Swin</a:t>
                        </a:r>
                        <a:r>
                          <a:rPr lang="en-US" sz="1400" b="0" u="none" strike="noStrike" kern="1200" baseline="0" dirty="0">
                            <a:solidFill>
                              <a:schemeClr val="dk1"/>
                            </a:solidFill>
                          </a:rPr>
                          <a:t>-L</a:t>
                        </a:r>
                        <a:endParaRPr lang="en-US" sz="1400" dirty="0"/>
                      </a:p>
                    </a:txBody>
                    <a:tcPr anchor="ctr"/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sz="1400" dirty="0"/>
                          <a:t>58.7</a:t>
                        </a:r>
                      </a:p>
                    </a:txBody>
                    <a:tcPr anchor="ctr"/>
                  </a:tc>
                  <a:extLst>
                    <a:ext uri="{0D108BD9-81ED-4DB2-BD59-A6C34878D82A}">
                      <a16:rowId xmlns:a16="http://schemas.microsoft.com/office/drawing/2014/main" val="2371428851"/>
                    </a:ext>
                  </a:extLst>
                </a:tr>
                <a:tr h="268087">
                  <a:tc>
                    <a:txBody>
                      <a:bodyPr/>
                      <a:lstStyle/>
                      <a:p>
                        <a:pPr algn="ctr"/>
                        <a:r>
                          <a:rPr lang="en-US" sz="1400" b="0" u="none" strike="noStrike" kern="1200" baseline="0" dirty="0" err="1">
                            <a:solidFill>
                              <a:schemeClr val="dk1"/>
                            </a:solidFill>
                          </a:rPr>
                          <a:t>DyHead</a:t>
                        </a:r>
                        <a:endParaRPr lang="en-US" sz="1400" b="0" dirty="0"/>
                      </a:p>
                    </a:txBody>
                    <a:tcPr anchor="ctr"/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sz="1400" b="0" dirty="0" err="1"/>
                          <a:t>Swin</a:t>
                        </a:r>
                        <a:r>
                          <a:rPr lang="en-US" sz="1400" b="0" dirty="0"/>
                          <a:t>-L</a:t>
                        </a:r>
                      </a:p>
                    </a:txBody>
                    <a:tcPr anchor="ctr"/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sz="1400" b="0" dirty="0"/>
                          <a:t>60.6</a:t>
                        </a:r>
                      </a:p>
                    </a:txBody>
                    <a:tcPr anchor="ctr"/>
                  </a:tc>
                  <a:extLst>
                    <a:ext uri="{0D108BD9-81ED-4DB2-BD59-A6C34878D82A}">
                      <a16:rowId xmlns:a16="http://schemas.microsoft.com/office/drawing/2014/main" val="2630395398"/>
                    </a:ext>
                  </a:extLst>
                </a:tr>
                <a:tr h="268087">
                  <a:tc>
                    <a:txBody>
                      <a:bodyPr/>
                      <a:lstStyle/>
                      <a:p>
                        <a:pPr algn="ctr"/>
                        <a:r>
                          <a:rPr lang="en-US" sz="1400" dirty="0"/>
                          <a:t>HTC++</a:t>
                        </a:r>
                      </a:p>
                    </a:txBody>
                    <a:tcPr anchor="ctr"/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sz="1400" dirty="0"/>
                          <a:t>SwinV2-L</a:t>
                        </a:r>
                      </a:p>
                    </a:txBody>
                    <a:tcPr anchor="ctr"/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sz="1400" dirty="0"/>
                          <a:t>60.8</a:t>
                        </a:r>
                      </a:p>
                    </a:txBody>
                    <a:tcPr anchor="ctr"/>
                  </a:tc>
                  <a:extLst>
                    <a:ext uri="{0D108BD9-81ED-4DB2-BD59-A6C34878D82A}">
                      <a16:rowId xmlns:a16="http://schemas.microsoft.com/office/drawing/2014/main" val="1083014923"/>
                    </a:ext>
                  </a:extLst>
                </a:tr>
                <a:tr h="326172">
                  <a:tc>
                    <a:txBody>
                      <a:bodyPr/>
                      <a:lstStyle/>
                      <a:p>
                        <a:pPr algn="ctr"/>
                        <a:r>
                          <a:rPr lang="en-US" sz="1400" dirty="0"/>
                          <a:t>HTC++</a:t>
                        </a:r>
                      </a:p>
                    </a:txBody>
                    <a:tcPr anchor="ctr"/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sz="1400" dirty="0"/>
                          <a:t>SwinV2-G</a:t>
                        </a:r>
                      </a:p>
                    </a:txBody>
                    <a:tcPr anchor="ctr"/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sz="1400" dirty="0"/>
                          <a:t>63.1</a:t>
                        </a:r>
                      </a:p>
                    </a:txBody>
                    <a:tcPr anchor="ctr"/>
                  </a:tc>
                  <a:extLst>
                    <a:ext uri="{0D108BD9-81ED-4DB2-BD59-A6C34878D82A}">
                      <a16:rowId xmlns:a16="http://schemas.microsoft.com/office/drawing/2014/main" val="1980611706"/>
                    </a:ext>
                  </a:extLst>
                </a:tr>
              </a:tbl>
            </a:graphicData>
          </a:graphic>
        </p:graphicFrame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DE768993-703E-4E97-82FE-6844CD9BD6A2}"/>
                </a:ext>
              </a:extLst>
            </p:cNvPr>
            <p:cNvSpPr txBox="1"/>
            <p:nvPr/>
          </p:nvSpPr>
          <p:spPr>
            <a:xfrm>
              <a:off x="8816102" y="6030098"/>
              <a:ext cx="28195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Results published on Papers with Code’s COCO test-dev leaderboard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633027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D98F24-9B68-43B1-AEDD-9457A1D369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8FDC36-3A82-4392-A607-1072EB6F45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228600" algn="just">
              <a:spcBef>
                <a:spcPts val="1200"/>
              </a:spcBef>
              <a:spcAft>
                <a:spcPts val="600"/>
              </a:spcAft>
              <a:buNone/>
            </a:pPr>
            <a:r>
              <a:rPr lang="en-US" dirty="0"/>
              <a:t>Object detection dynamic head:</a:t>
            </a:r>
          </a:p>
          <a:p>
            <a:pPr lvl="1" algn="just">
              <a:spcBef>
                <a:spcPts val="1200"/>
              </a:spcBef>
              <a:spcAft>
                <a:spcPts val="600"/>
              </a:spcAft>
            </a:pPr>
            <a:r>
              <a:rPr lang="en-US" dirty="0"/>
              <a:t>First attempt to combine scale-aware</a:t>
            </a:r>
            <a:r>
              <a:rPr lang="en-US"/>
              <a:t>, spatial-aware</a:t>
            </a:r>
            <a:r>
              <a:rPr lang="en-US" dirty="0"/>
              <a:t>, and task-aware attentions in one single framework. </a:t>
            </a:r>
          </a:p>
          <a:p>
            <a:pPr lvl="1" algn="just">
              <a:spcBef>
                <a:spcPts val="1200"/>
              </a:spcBef>
              <a:spcAft>
                <a:spcPts val="600"/>
              </a:spcAft>
            </a:pPr>
            <a:r>
              <a:rPr lang="en-US" dirty="0"/>
              <a:t>Can be applied to various detectors to significantly improve their performance.</a:t>
            </a:r>
          </a:p>
          <a:p>
            <a:pPr lvl="1" algn="just">
              <a:spcBef>
                <a:spcPts val="1200"/>
              </a:spcBef>
              <a:spcAft>
                <a:spcPts val="600"/>
              </a:spcAft>
            </a:pPr>
            <a:r>
              <a:rPr lang="en-US" dirty="0"/>
              <a:t>Attention block can be improved further with more research.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E3D9DE-4FCE-4F4C-A2BB-9E5AA65278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Automation Lab – Sungkyunkwan University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F16A47-5BE3-46A0-A218-61B2E5F7DA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1DBD2-BC0B-428D-84E8-6A01E1048BE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325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66EA81D-1580-4A1B-AD3C-9C0D61689C22}"/>
              </a:ext>
            </a:extLst>
          </p:cNvPr>
          <p:cNvSpPr/>
          <p:nvPr/>
        </p:nvSpPr>
        <p:spPr>
          <a:xfrm>
            <a:off x="2811003" y="2967335"/>
            <a:ext cx="657000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Thank you for listening</a:t>
            </a:r>
          </a:p>
        </p:txBody>
      </p:sp>
    </p:spTree>
    <p:extLst>
      <p:ext uri="{BB962C8B-B14F-4D97-AF65-F5344CB8AC3E}">
        <p14:creationId xmlns:p14="http://schemas.microsoft.com/office/powerpoint/2010/main" val="22300131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2997F7-1A82-4D0F-94C5-B037410875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837A9C-7385-47A7-BAC3-E4F2F2B246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233363" algn="just">
              <a:spcBef>
                <a:spcPts val="1200"/>
              </a:spcBef>
              <a:spcAft>
                <a:spcPts val="600"/>
              </a:spcAft>
              <a:buNone/>
            </a:pPr>
            <a:r>
              <a:rPr lang="en-US" dirty="0"/>
              <a:t>Three main perspectives of an object detection head: </a:t>
            </a:r>
          </a:p>
          <a:p>
            <a:pPr lvl="1" algn="just">
              <a:spcBef>
                <a:spcPts val="1200"/>
              </a:spcBef>
              <a:spcAft>
                <a:spcPts val="600"/>
              </a:spcAft>
            </a:pPr>
            <a:r>
              <a:rPr lang="en-US" b="1" dirty="0"/>
              <a:t>Scale-awareness</a:t>
            </a:r>
            <a:r>
              <a:rPr lang="en-US" dirty="0"/>
              <a:t>: detect objects with </a:t>
            </a:r>
            <a:r>
              <a:rPr lang="en-US" i="1" dirty="0"/>
              <a:t>different scales </a:t>
            </a:r>
            <a:r>
              <a:rPr lang="en-US" dirty="0"/>
              <a:t>co-existing in an image.</a:t>
            </a:r>
          </a:p>
          <a:p>
            <a:pPr lvl="1" algn="just">
              <a:spcBef>
                <a:spcPts val="1200"/>
              </a:spcBef>
              <a:spcAft>
                <a:spcPts val="600"/>
              </a:spcAft>
            </a:pPr>
            <a:r>
              <a:rPr lang="en-US" b="1" dirty="0"/>
              <a:t>Spatial-awareness</a:t>
            </a:r>
            <a:r>
              <a:rPr lang="en-US" dirty="0"/>
              <a:t>: detect objects having </a:t>
            </a:r>
            <a:r>
              <a:rPr lang="en-US" i="1" dirty="0"/>
              <a:t>different shapes, rotations, </a:t>
            </a:r>
            <a:r>
              <a:rPr lang="en-US" dirty="0"/>
              <a:t>and</a:t>
            </a:r>
            <a:r>
              <a:rPr lang="en-US" i="1" dirty="0"/>
              <a:t> locations</a:t>
            </a:r>
            <a:r>
              <a:rPr lang="en-US" dirty="0"/>
              <a:t> under different viewpoints. </a:t>
            </a:r>
          </a:p>
          <a:p>
            <a:pPr lvl="1" algn="just">
              <a:spcBef>
                <a:spcPts val="1200"/>
              </a:spcBef>
              <a:spcAft>
                <a:spcPts val="600"/>
              </a:spcAft>
            </a:pPr>
            <a:r>
              <a:rPr lang="en-US" b="1" dirty="0"/>
              <a:t>Task-awareness: </a:t>
            </a:r>
            <a:r>
              <a:rPr lang="en-US" dirty="0"/>
              <a:t>express objects in </a:t>
            </a:r>
            <a:r>
              <a:rPr lang="en-US" i="1" dirty="0"/>
              <a:t>various representations </a:t>
            </a:r>
            <a:r>
              <a:rPr lang="en-US" dirty="0"/>
              <a:t>(e.g., bounding box, center, and corner points) that own totally different objectives and constraints.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711FCC3-9F43-44A7-A012-6E2F77FF2B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Automation Lab – Sungkyunkwan University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F211CBF-B0FD-4175-9CB6-A2CDC9223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1DBD2-BC0B-428D-84E8-6A01E1048BE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9097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F6F6B0-6680-4835-9F4A-6C2A6F4388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12D475-066B-46B4-A498-45BC190900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233363" algn="just">
              <a:spcBef>
                <a:spcPts val="1200"/>
              </a:spcBef>
              <a:spcAft>
                <a:spcPts val="600"/>
              </a:spcAft>
              <a:buNone/>
            </a:pPr>
            <a:r>
              <a:rPr lang="en-US" dirty="0"/>
              <a:t>Previous works only focus on solving separate perspective:</a:t>
            </a:r>
          </a:p>
          <a:p>
            <a:pPr lvl="1" algn="just">
              <a:spcBef>
                <a:spcPts val="1200"/>
              </a:spcBef>
              <a:spcAft>
                <a:spcPts val="600"/>
              </a:spcAft>
            </a:pPr>
            <a:r>
              <a:rPr lang="en-US" b="1" dirty="0"/>
              <a:t>Scale-awareness: </a:t>
            </a:r>
            <a:r>
              <a:rPr lang="en-US" dirty="0"/>
              <a:t>image pyramid, feature pyramid, pyramid convolution…</a:t>
            </a:r>
          </a:p>
          <a:p>
            <a:pPr lvl="1" algn="just">
              <a:spcBef>
                <a:spcPts val="1200"/>
              </a:spcBef>
              <a:spcAft>
                <a:spcPts val="600"/>
              </a:spcAft>
            </a:pPr>
            <a:r>
              <a:rPr lang="en-US" b="1" dirty="0"/>
              <a:t>Spatial-awareness:</a:t>
            </a:r>
            <a:r>
              <a:rPr lang="en-US" dirty="0"/>
              <a:t> increased model size, data augmentation, dilated convolution, deformable convolution…</a:t>
            </a:r>
          </a:p>
          <a:p>
            <a:pPr lvl="1" algn="just">
              <a:spcBef>
                <a:spcPts val="1200"/>
              </a:spcBef>
              <a:spcAft>
                <a:spcPts val="600"/>
              </a:spcAft>
            </a:pPr>
            <a:r>
              <a:rPr lang="en-US" b="1" dirty="0"/>
              <a:t>Task-awareness:</a:t>
            </a:r>
            <a:r>
              <a:rPr lang="en-US" dirty="0"/>
              <a:t> task-specific branches (single-stage detectors), combined object bounding box &amp; segmentation mask (Mask R-CNN), center/key-point representation (FCOS, ATSS, </a:t>
            </a:r>
            <a:r>
              <a:rPr lang="en-US" dirty="0" err="1"/>
              <a:t>RepPoints</a:t>
            </a:r>
            <a:r>
              <a:rPr lang="en-US" dirty="0"/>
              <a:t>)...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63906FF-9C00-48C7-87FF-7FD8457933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Automation Lab – Sungkyunkwan University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0415AE5-FB0D-44EE-B7C9-FE5C8C819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1DBD2-BC0B-428D-84E8-6A01E1048BE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8669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EF5AC-AAA5-4A1B-8BD5-7C7D3FC89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CD16402-F77E-4E4A-8E98-A2E1977156B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lvl="1" indent="227013" algn="just">
                  <a:spcBef>
                    <a:spcPts val="1200"/>
                  </a:spcBef>
                  <a:buNone/>
                </a:pPr>
                <a:r>
                  <a:rPr lang="en-US" dirty="0"/>
                  <a:t>Given feature concatenation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ℱ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ℱ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sup>
                    </m:sSubSup>
                  </m:oMath>
                </a14:m>
                <a:r>
                  <a:rPr lang="en-US" dirty="0"/>
                  <a:t> from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/>
                  <a:t>-level  feature pyramid, consecutive level features can be resized towards the scale of the median level, then reshaped into a </a:t>
                </a:r>
                <a:r>
                  <a:rPr lang="en-US" b="1" dirty="0"/>
                  <a:t>general view </a:t>
                </a:r>
                <a:r>
                  <a:rPr lang="en-US" dirty="0"/>
                  <a:t>of 3-dimensional tensor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ℱ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sup>
                    </m:sSup>
                  </m:oMath>
                </a14:m>
                <a:r>
                  <a:rPr lang="en-US" dirty="0"/>
                  <a:t>, 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dirty="0"/>
                  <a:t>:</a:t>
                </a:r>
              </a:p>
              <a:p>
                <a:pPr lvl="1" algn="just">
                  <a:spcBef>
                    <a:spcPts val="1200"/>
                  </a:spcBef>
                </a:pPr>
                <a:r>
                  <a:rPr lang="en-US" b="1" dirty="0"/>
                  <a:t>Scale-awareness</a:t>
                </a:r>
                <a:r>
                  <a:rPr lang="en-US" dirty="0"/>
                  <a:t> benefits from improving feature learning </a:t>
                </a:r>
                <a:r>
                  <a:rPr lang="en-US" i="1" dirty="0"/>
                  <a:t>across different levels</a:t>
                </a:r>
                <a:r>
                  <a:rPr lang="en-US" dirty="0"/>
                  <a:t> </a:t>
                </a:r>
                <a:r>
                  <a:rPr lang="en-US" i="1" dirty="0"/>
                  <a:t>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ℱ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</a:p>
              <a:p>
                <a:pPr lvl="1" algn="just">
                  <a:spcBef>
                    <a:spcPts val="1200"/>
                  </a:spcBef>
                </a:pPr>
                <a:r>
                  <a:rPr lang="en-US" b="1" dirty="0"/>
                  <a:t>Spatial-awareness</a:t>
                </a:r>
                <a:r>
                  <a:rPr lang="en-US" dirty="0"/>
                  <a:t> benefits from feature learning </a:t>
                </a:r>
                <a:r>
                  <a:rPr lang="en-US" i="1" dirty="0"/>
                  <a:t>across different spatial location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ℱ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</a:p>
              <a:p>
                <a:pPr lvl="1" algn="just">
                  <a:spcBef>
                    <a:spcPts val="1200"/>
                  </a:spcBef>
                </a:pPr>
                <a:r>
                  <a:rPr lang="en-US" b="1" dirty="0"/>
                  <a:t>Task-awareness</a:t>
                </a:r>
                <a:r>
                  <a:rPr lang="en-US" dirty="0"/>
                  <a:t> benefits from feature learning </a:t>
                </a:r>
                <a:r>
                  <a:rPr lang="en-US" i="1" dirty="0"/>
                  <a:t>across different channels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ℱ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</a:p>
              <a:p>
                <a:pPr marL="0" indent="0" algn="just">
                  <a:spcBef>
                    <a:spcPts val="1200"/>
                  </a:spcBef>
                  <a:buNone/>
                </a:pPr>
                <a:r>
                  <a:rPr lang="en-US" sz="2400" dirty="0">
                    <a:sym typeface="Wingdings" panose="05000000000000000000" pitchFamily="2" charset="2"/>
                  </a:rPr>
                  <a:t> </a:t>
                </a:r>
                <a:r>
                  <a:rPr lang="en-US" sz="2400" dirty="0"/>
                  <a:t>All above directions can be unified in an efficient attention learning problem.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CD16402-F77E-4E4A-8E98-A2E1977156B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 t="-1541" r="-870" b="-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B36D7BF-464A-4C7E-B989-3D5974EC4A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Automation Lab – Sungkyunkwan University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F23AB6F-35F8-4C67-B178-540B4C5D5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1DBD2-BC0B-428D-84E8-6A01E1048BE8}" type="slidenum">
              <a:rPr lang="en-US" smtClean="0"/>
              <a:t>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78AF894-1D8A-482D-8A15-D82322E7B3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38" t="-120" r="67211" b="71442"/>
          <a:stretch/>
        </p:blipFill>
        <p:spPr>
          <a:xfrm>
            <a:off x="7575706" y="0"/>
            <a:ext cx="3778094" cy="1826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0965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03E18-51AA-4C26-B356-6BF6799D4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Head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41709D99-A4E7-49D9-82AF-1DFAC652E8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CFB2945F-6574-4EA4-A612-ADE697BE06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Automation Lab – Sungkyunkwan University</a:t>
            </a:r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B08DFEB4-16C1-4DC0-A455-7DD0FF5F6F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1DBD2-BC0B-428D-84E8-6A01E1048BE8}" type="slidenum">
              <a:rPr lang="en-US" smtClean="0"/>
              <a:t>5</a:t>
            </a:fld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808E498-FEB4-417A-8A75-8DBF5C1B3A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1825625"/>
            <a:ext cx="10515599" cy="5026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1632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BE774-D5A9-4237-9415-68BCF5A2DA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Head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46C153-E058-4BEC-9629-B73A2C230CD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233363" algn="just">
                  <a:spcBef>
                    <a:spcPts val="1200"/>
                  </a:spcBef>
                  <a:spcAft>
                    <a:spcPts val="600"/>
                  </a:spcAft>
                  <a:buNone/>
                </a:pPr>
                <a:r>
                  <a:rPr lang="en-US" dirty="0"/>
                  <a:t>General self-attention function over all dimensions has high computational cost and not practical:</a:t>
                </a:r>
              </a:p>
              <a:p>
                <a:pPr marL="457200" lvl="1" indent="233363" algn="just">
                  <a:spcBef>
                    <a:spcPts val="1200"/>
                  </a:spcBef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𝑊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ℱ</m:t>
                      </m:r>
                    </m:oMath>
                  </m:oMathPara>
                </a14:m>
                <a:endParaRPr lang="en-US" dirty="0"/>
              </a:p>
              <a:p>
                <a:pPr marL="0" indent="228600" algn="just">
                  <a:spcBef>
                    <a:spcPts val="1200"/>
                  </a:spcBef>
                  <a:spcAft>
                    <a:spcPts val="600"/>
                  </a:spcAft>
                  <a:buFont typeface="Wingdings" panose="05000000000000000000" pitchFamily="2" charset="2"/>
                  <a:buChar char="à"/>
                </a:pPr>
                <a:r>
                  <a:rPr lang="en-US" dirty="0">
                    <a:sym typeface="Wingdings" panose="05000000000000000000" pitchFamily="2" charset="2"/>
                  </a:rPr>
                  <a:t>Decoupled into 3 sequential attentions applying on each corresponding dimension:</a:t>
                </a:r>
              </a:p>
              <a:p>
                <a:pPr marL="457200" lvl="1" indent="0" algn="just">
                  <a:spcBef>
                    <a:spcPts val="1200"/>
                  </a:spcBef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𝑊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ℱ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ℱ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ℱ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46C153-E058-4BEC-9629-B73A2C230CD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241" r="-11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6EB03BB-A781-4DB1-BCC9-109BF34C6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Automation Lab – Sungkyunkwan University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562A9CD-D3FC-414A-9DDC-74151E19D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1DBD2-BC0B-428D-84E8-6A01E1048BE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3783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52629-737D-4220-B204-957A8B0C3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Head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CDD934F-97C3-4AD0-B64F-70111E99847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spcBef>
                    <a:spcPts val="1200"/>
                  </a:spcBef>
                  <a:spcAft>
                    <a:spcPts val="600"/>
                  </a:spcAft>
                </a:pPr>
                <a:r>
                  <a:rPr lang="en-US" b="1" dirty="0"/>
                  <a:t>Scale-aware Attention:</a:t>
                </a:r>
                <a:endParaRPr lang="en-US" dirty="0"/>
              </a:p>
              <a:p>
                <a:pPr marL="457200" lvl="1" indent="0">
                  <a:spcBef>
                    <a:spcPts val="1200"/>
                  </a:spcBef>
                  <a:spcAft>
                    <a:spcPts val="600"/>
                  </a:spcAft>
                  <a:buNone/>
                </a:pPr>
                <a:r>
                  <a:rPr lang="en-US" dirty="0">
                    <a:latin typeface="Cambria Math" panose="02040503050406030204" pitchFamily="18" charset="0"/>
                  </a:rPr>
                  <a:t>Dynamically enhance feature at proper scale based on relative importance of semantic levels.</a:t>
                </a:r>
              </a:p>
              <a:p>
                <a:pPr marL="457200" lvl="1" indent="0">
                  <a:spcBef>
                    <a:spcPts val="1200"/>
                  </a:spcBef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ℱ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𝑆𝐶</m:t>
                                  </m:r>
                                </m:den>
                              </m:f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𝐶</m:t>
                                  </m:r>
                                </m:sub>
                                <m:sup/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ℱ</m:t>
                                  </m:r>
                                </m:e>
                              </m:nary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ℱ</m:t>
                      </m:r>
                    </m:oMath>
                  </m:oMathPara>
                </a14:m>
                <a:endParaRPr lang="en-US" dirty="0"/>
              </a:p>
              <a:p>
                <a:pPr marL="228600" lvl="1" indent="0">
                  <a:spcBef>
                    <a:spcPts val="1200"/>
                  </a:spcBef>
                  <a:spcAft>
                    <a:spcPts val="600"/>
                  </a:spcAft>
                  <a:buNone/>
                </a:pPr>
                <a:r>
                  <a:rPr lang="en-US" dirty="0"/>
                  <a:t>where </a:t>
                </a:r>
              </a:p>
              <a:p>
                <a:pPr marL="457200" lvl="1" indent="0">
                  <a:spcBef>
                    <a:spcPts val="1200"/>
                  </a:spcBef>
                  <a:spcAft>
                    <a:spcPts val="600"/>
                  </a:spcAft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</m:e>
                    </m:d>
                  </m:oMath>
                </a14:m>
                <a:r>
                  <a:rPr lang="en-US" b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:</a:t>
                </a:r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linear function approximated by a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1×1</m:t>
                    </m:r>
                  </m:oMath>
                </a14:m>
                <a:r>
                  <a:rPr lang="en-US" b="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b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convolutional layer</a:t>
                </a:r>
                <a:endParaRPr lang="en-US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457200" lvl="1" indent="0">
                  <a:spcBef>
                    <a:spcPts val="1200"/>
                  </a:spcBef>
                  <a:spcAft>
                    <a:spcPts val="600"/>
                  </a:spcAft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/>
                  <a:t>: hard-sigmoid function</a:t>
                </a:r>
              </a:p>
              <a:p>
                <a:pPr marL="457200" lvl="1" indent="0">
                  <a:spcBef>
                    <a:spcPts val="1200"/>
                  </a:spcBef>
                  <a:spcAft>
                    <a:spcPts val="600"/>
                  </a:spcAft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CDD934F-97C3-4AD0-B64F-70111E99847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39681D3-5046-4C63-BA34-DE20F77C2D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Automation Lab – Sungkyunkwan University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51127A6-CDFF-49F4-9745-361299DDB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1DBD2-BC0B-428D-84E8-6A01E1048BE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0948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52629-737D-4220-B204-957A8B0C3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Head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CDD934F-97C3-4AD0-B64F-70111E99847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spcBef>
                    <a:spcPts val="1200"/>
                  </a:spcBef>
                  <a:spcAft>
                    <a:spcPts val="600"/>
                  </a:spcAft>
                </a:pPr>
                <a:r>
                  <a:rPr lang="en-US" b="1" dirty="0"/>
                  <a:t>Spatial-aware Attention:</a:t>
                </a:r>
              </a:p>
              <a:p>
                <a:pPr marL="457200" lvl="1" indent="0">
                  <a:spcBef>
                    <a:spcPts val="1200"/>
                  </a:spcBef>
                  <a:spcAft>
                    <a:spcPts val="600"/>
                  </a:spcAft>
                  <a:buNone/>
                </a:pPr>
                <a:r>
                  <a:rPr lang="en-US" dirty="0">
                    <a:latin typeface="Cambria Math" panose="02040503050406030204" pitchFamily="18" charset="0"/>
                  </a:rPr>
                  <a:t>Focus on discriminative feature regions consistently co-existing among both spatial locations and feature levels.</a:t>
                </a:r>
              </a:p>
              <a:p>
                <a:pPr marL="457200" lvl="1" indent="0">
                  <a:spcBef>
                    <a:spcPts val="1200"/>
                  </a:spcBef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ℱ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𝐾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ℱ</m:t>
                              </m:r>
                              <m:d>
                                <m:d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;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+∆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;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∙∆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nary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CDD934F-97C3-4AD0-B64F-70111E99847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 r="-1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6F8C90F-19D0-4017-8727-DBEE8D1FD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Automation Lab – Sungkyunkwan University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D332912-FC1A-4EDD-8EDA-682899695D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1DBD2-BC0B-428D-84E8-6A01E1048BE8}" type="slidenum">
              <a:rPr lang="en-US" smtClean="0"/>
              <a:t>8</a:t>
            </a:fld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9983D07-0CE3-467A-B2A2-35FCA66A9B9E}"/>
              </a:ext>
            </a:extLst>
          </p:cNvPr>
          <p:cNvGrpSpPr/>
          <p:nvPr/>
        </p:nvGrpSpPr>
        <p:grpSpPr>
          <a:xfrm>
            <a:off x="4885766" y="4188420"/>
            <a:ext cx="3429562" cy="738664"/>
            <a:chOff x="4885766" y="3208377"/>
            <a:chExt cx="3429562" cy="738664"/>
          </a:xfrm>
        </p:grpSpPr>
        <p:sp>
          <p:nvSpPr>
            <p:cNvPr id="11" name="Left Brace 10">
              <a:extLst>
                <a:ext uri="{FF2B5EF4-FFF2-40B4-BE49-F238E27FC236}">
                  <a16:creationId xmlns:a16="http://schemas.microsoft.com/office/drawing/2014/main" id="{BB07EFC0-E635-4518-9CC5-60061B8C9F13}"/>
                </a:ext>
              </a:extLst>
            </p:cNvPr>
            <p:cNvSpPr/>
            <p:nvPr/>
          </p:nvSpPr>
          <p:spPr>
            <a:xfrm rot="16200000">
              <a:off x="6415881" y="1678262"/>
              <a:ext cx="369332" cy="3429562"/>
            </a:xfrm>
            <a:prstGeom prst="leftBrace">
              <a:avLst>
                <a:gd name="adj1" fmla="val 41190"/>
                <a:gd name="adj2" fmla="val 50000"/>
              </a:avLst>
            </a:prstGeom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2D1D33B-9217-43A0-9CD8-8DB8BF5ADC7C}"/>
                </a:ext>
              </a:extLst>
            </p:cNvPr>
            <p:cNvSpPr txBox="1"/>
            <p:nvPr/>
          </p:nvSpPr>
          <p:spPr>
            <a:xfrm>
              <a:off x="4885766" y="3577709"/>
              <a:ext cx="342956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chemeClr val="accent6">
                      <a:lumMod val="75000"/>
                    </a:schemeClr>
                  </a:solidFill>
                </a:rPr>
                <a:t>Deformable convolution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0FCFC88-076D-4C7B-82CF-7389AF682F3B}"/>
                  </a:ext>
                </a:extLst>
              </p:cNvPr>
              <p:cNvSpPr txBox="1"/>
              <p:nvPr/>
            </p:nvSpPr>
            <p:spPr>
              <a:xfrm>
                <a:off x="8315328" y="3059668"/>
                <a:ext cx="3352799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:r>
                  <a:rPr lang="en-US" dirty="0">
                    <a:solidFill>
                      <a:schemeClr val="accent6">
                        <a:lumMod val="75000"/>
                      </a:schemeClr>
                    </a:solidFill>
                  </a:rPr>
                  <a:t>Learnable importance scalar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0FCFC88-076D-4C7B-82CF-7389AF682F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5328" y="3059668"/>
                <a:ext cx="3352799" cy="369332"/>
              </a:xfrm>
              <a:prstGeom prst="rect">
                <a:avLst/>
              </a:prstGeom>
              <a:blipFill>
                <a:blip r:embed="rId3"/>
                <a:stretch>
                  <a:fillRect l="-1455" t="-9836" b="-2459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61EBF08-5FB9-4275-B31B-A8A9640C050B}"/>
              </a:ext>
            </a:extLst>
          </p:cNvPr>
          <p:cNvCxnSpPr>
            <a:cxnSpLocks/>
            <a:stCxn id="16" idx="2"/>
          </p:cNvCxnSpPr>
          <p:nvPr/>
        </p:nvCxnSpPr>
        <p:spPr>
          <a:xfrm flipH="1">
            <a:off x="9131300" y="3429000"/>
            <a:ext cx="860428" cy="213945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36730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CFC05B-B5F7-4F48-ACA9-06922125AE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Deformable Convolution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8608BD8-2E98-42C4-99AC-33F4A3806D3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algn="just">
                  <a:spcBef>
                    <a:spcPts val="1200"/>
                  </a:spcBef>
                  <a:spcAft>
                    <a:spcPts val="600"/>
                  </a:spcAft>
                </a:pPr>
                <a:r>
                  <a:rPr lang="en-US" sz="2400" dirty="0"/>
                  <a:t>An operation to extract features from the region containing the objects, in which the kernel is transformed to fit the shape of the object to be extracted by the learnable offset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2400" dirty="0"/>
                  <a:t>. </a:t>
                </a:r>
              </a:p>
              <a:p>
                <a:pPr algn="just">
                  <a:spcBef>
                    <a:spcPts val="1200"/>
                  </a:spcBef>
                  <a:spcAft>
                    <a:spcPts val="600"/>
                  </a:spcAft>
                </a:pPr>
                <a:r>
                  <a:rPr lang="en-US" sz="2400" dirty="0"/>
                  <a:t>Allows the extraction of the characteristics of an object regardless of its shape, which leads to improved performance.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8608BD8-2E98-42C4-99AC-33F4A3806D3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12" t="-1961" r="-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86168D5-F7F3-4058-8874-FC0436BE9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Automation Lab – Sungkyunkwan University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37C227C-9C7E-48AB-A6DC-B2F68D3C5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1DBD2-BC0B-428D-84E8-6A01E1048BE8}" type="slidenum">
              <a:rPr lang="en-US" smtClean="0"/>
              <a:t>9</a:t>
            </a:fld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A27D1048-7995-49DF-99AF-9CEE1967EB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1531" y="3790950"/>
            <a:ext cx="5628938" cy="3067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50947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1205</TotalTime>
  <Words>881</Words>
  <Application>Microsoft Office PowerPoint</Application>
  <PresentationFormat>Widescreen</PresentationFormat>
  <Paragraphs>129</Paragraphs>
  <Slides>18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NimbusRomNo9L-Regu</vt:lpstr>
      <vt:lpstr>Arial</vt:lpstr>
      <vt:lpstr>Arial</vt:lpstr>
      <vt:lpstr>Calibri</vt:lpstr>
      <vt:lpstr>Calibri Light</vt:lpstr>
      <vt:lpstr>Cambria Math</vt:lpstr>
      <vt:lpstr>Wingdings</vt:lpstr>
      <vt:lpstr>Office Theme</vt:lpstr>
      <vt:lpstr>Dynamic Head:  Unifying Object Detection Heads with Attentions</vt:lpstr>
      <vt:lpstr>Motivation</vt:lpstr>
      <vt:lpstr>Motivation</vt:lpstr>
      <vt:lpstr>Motivation</vt:lpstr>
      <vt:lpstr>Dynamic Head</vt:lpstr>
      <vt:lpstr>Dynamic Head</vt:lpstr>
      <vt:lpstr>Dynamic Head</vt:lpstr>
      <vt:lpstr>Dynamic Head</vt:lpstr>
      <vt:lpstr>Deformable Convolution</vt:lpstr>
      <vt:lpstr>Dynamic Head</vt:lpstr>
      <vt:lpstr>Implementation</vt:lpstr>
      <vt:lpstr>Implementation</vt:lpstr>
      <vt:lpstr>Experiment Results</vt:lpstr>
      <vt:lpstr>Experiment Results</vt:lpstr>
      <vt:lpstr>Experiment Results</vt:lpstr>
      <vt:lpstr>Experiment Results</vt:lpstr>
      <vt:lpstr>Conclusion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Dynamic Head Unifying Object Detection Heads with Attentions</dc:title>
  <dc:creator>Huy Hung Nguyen</dc:creator>
  <cp:lastModifiedBy>Huy Hung Nguyen</cp:lastModifiedBy>
  <cp:revision>81</cp:revision>
  <dcterms:created xsi:type="dcterms:W3CDTF">2021-12-17T01:48:45Z</dcterms:created>
  <dcterms:modified xsi:type="dcterms:W3CDTF">2021-12-18T01:56:10Z</dcterms:modified>
</cp:coreProperties>
</file>